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3" r:id="rId3"/>
    <p:sldId id="301" r:id="rId5"/>
    <p:sldId id="302" r:id="rId6"/>
    <p:sldId id="303" r:id="rId7"/>
    <p:sldId id="320" r:id="rId8"/>
    <p:sldId id="334" r:id="rId9"/>
    <p:sldId id="333" r:id="rId10"/>
    <p:sldId id="304" r:id="rId11"/>
    <p:sldId id="335" r:id="rId12"/>
    <p:sldId id="336" r:id="rId13"/>
    <p:sldId id="274" r:id="rId14"/>
    <p:sldId id="306" r:id="rId15"/>
    <p:sldId id="312" r:id="rId16"/>
    <p:sldId id="319" r:id="rId17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a17c1e-27df-4acf-af8b-8994cfbf6190}">
          <p14:sldIdLst>
            <p14:sldId id="273"/>
            <p14:sldId id="301"/>
            <p14:sldId id="302"/>
            <p14:sldId id="303"/>
            <p14:sldId id="320"/>
            <p14:sldId id="334"/>
            <p14:sldId id="333"/>
            <p14:sldId id="304"/>
            <p14:sldId id="335"/>
            <p14:sldId id="336"/>
          </p14:sldIdLst>
        </p14:section>
        <p14:section name="Untitled Section" id="{b9a7e608-02bf-4376-b6e4-667fbcc2b5f6}">
          <p14:sldIdLst>
            <p14:sldId id="274"/>
            <p14:sldId id="312"/>
            <p14:sldId id="319"/>
            <p14:sldId id="3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/>
              <a:t>Today,My presentation title is &lt;</a:t>
            </a:r>
            <a:r>
              <a:rPr lang="en-US" altLang="ja-JP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Sensor Fusion-based Emotion Classifcation In Virtual Reality Using Machine Learning</a:t>
            </a:r>
            <a:endParaRPr lang="en-US" altLang="ja-JP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/>
              <a:t>&gt;.</a:t>
            </a:r>
            <a:endParaRPr lang="ja-JP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also did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Emotion Classification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Due to insufficient samples, the classification results of Fear and Disgust have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relatively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large fluctuations.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dirty="0">
                <a:sym typeface="+mn-ea"/>
              </a:rPr>
              <a:t>Conclusions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study uses machine learning algorithms to classify emotion and dialogue atmosphere in VR.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 of this study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individual differences appear in biological information,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which may relate to the surrounding environment and individual physique.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Lack of diversity sample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third limitation is 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Poor Contact problem of Muse2 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For Futrue Work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i think we can 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increase the amount of experimental data, and try Deep Learning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and we can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propose a well-generalizing model that can continuously optimize by extracting personal features(reinforcement learning)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Thank u for listening, this is my references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Intorduction</a:t>
            </a:r>
            <a:endParaRPr lang="en-US"/>
          </a:p>
          <a:p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The development of virtual reality technology has made virtual reality content available to the average household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Reserchaers find 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Emotions are sometimes not expressed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And information expressed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, 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 such as facial expressions and voices, can differ from the actual emotion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my study</a:t>
            </a:r>
            <a:r>
              <a:rPr kumimoji="1" lang="zh-CN" altLang="en-US" b="1"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  <a:sym typeface="+mn-ea"/>
              </a:rPr>
              <a:t>，</a:t>
            </a:r>
            <a:r>
              <a:rPr kumimoji="1" lang="en-US" altLang="zh-CN" b="1">
                <a:latin typeface="Arial Bold" panose="020B0604020202090204" charset="0"/>
                <a:ea typeface="宋体" panose="02010600030101010101" pitchFamily="2" charset="-122"/>
                <a:cs typeface="Arial Bold" panose="020B0604020202090204" charset="0"/>
                <a:sym typeface="+mn-ea"/>
              </a:rPr>
              <a:t>i want t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o recognize true individual emotion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and 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group 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dialogue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atmosphere 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using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biometric information 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VR environment</a:t>
            </a: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en-US" altLang="zh-CN" dirty="0">
                <a:sym typeface="+mn-ea"/>
              </a:rPr>
              <a:t>Related Work</a:t>
            </a: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For 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we usually use biological information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External features and sometiems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environement dat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a lot of researches had been conducted in Human robot interaction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 ..and the AEE researches in VR are also popular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Enginnering,which is proposed by JSAI, is a thoery to study “atmosphere”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DNP had develop a smart room that can change light and music according to the indoor atmosphere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they use utterance features to estimate dialogue atmosphere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My first experiment,</a:t>
            </a:r>
            <a:endParaRPr lang="en-US"/>
          </a:p>
          <a:p>
            <a:r>
              <a:rPr lang="en-US"/>
              <a:t>was conducted in VRChat</a:t>
            </a:r>
            <a:endParaRPr lang="en-US"/>
          </a:p>
          <a:p>
            <a:r>
              <a:rPr lang="en-US"/>
              <a:t>10 participants were recruited to experience Six virtual worlds in VRCHat</a:t>
            </a:r>
            <a:endParaRPr lang="en-US"/>
          </a:p>
          <a:p>
            <a:r>
              <a:rPr lang="en-US"/>
              <a:t>The EEG and ECG will be recorded, and every section will last for about 3 minutes.We use the data of last minute.</a:t>
            </a:r>
            <a:endParaRPr lang="en-US"/>
          </a:p>
          <a:p>
            <a:r>
              <a:rPr lang="en-US"/>
              <a:t>After each section, they need to answer SAM </a:t>
            </a:r>
            <a:r>
              <a:rPr lang="en-US">
                <a:sym typeface="+mn-ea"/>
              </a:rPr>
              <a:t>questionnaire </a:t>
            </a:r>
            <a:r>
              <a:rPr lang="en-US"/>
              <a:t>and six emotions questionnaire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Accoding to the self-report result ,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emotional arousal experiment in VRChat can effectively arouse collaborators emotions.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also found there are situations where collaborators are happy&amp;relaxed(Fear&amp;Disgust, Excited&amp;Joy) simultaneously. 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 suggests that those emotions are not discrete in some cases.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trained SVM,Naive Bayes and KNN to classify emotion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Accoding to the result ,we know EEG and ECG can be used to classify emotion in VR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/>
              <a:t>However, because of the poor contact problem of Muse2 brainwave headband, the EEG data collected are not very good</a:t>
            </a:r>
            <a:endParaRPr lang="en-US"/>
          </a:p>
          <a:p>
            <a:r>
              <a:rPr lang="en-US"/>
              <a:t>and we find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individual differences  appear in our experiment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/>
              <a:t>what’s more ,the amount of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training </a:t>
            </a:r>
            <a:r>
              <a:rPr lang="en-US"/>
              <a:t>data is too small,we need to collect more data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second Experiment were conducted in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Horizon Workrooms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/>
          </a:p>
          <a:p>
            <a:r>
              <a:rPr lang="en-US"/>
              <a:t>SIx pairs of collaborators were recruited to talk in the virtual room</a:t>
            </a:r>
            <a:endParaRPr lang="en-US"/>
          </a:p>
          <a:p>
            <a:r>
              <a:rPr lang="en-US"/>
              <a:t>We had abandoned Muse2, and only use ECG and audio data to classify dialogue atmosphere and emotion</a:t>
            </a:r>
            <a:endParaRPr lang="en-US"/>
          </a:p>
          <a:p>
            <a:endParaRPr lang="en-US"/>
          </a:p>
          <a:p>
            <a:r>
              <a:rPr lang="en-US"/>
              <a:t>We let two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collaborators to sit in separate quiet classrooms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they can not hear each other if they do not wear VR headset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/>
              <a:t>they need to talk on a specific topic,and each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conversation last about 3 minutes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topics will be chosen randomly, and they are likely to cause emotional fluctuations or produce opposing positions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 This is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Dialogue Moods Questionnaire,beside this ,they also need to answer the Six emotions questionnaire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find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Despite two people being in the same conversational setting, 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there may be opposite results in evaluating the dialogue atmosphere by both parties.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For example: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one person may feel that the atmosphere is very Excite, while another person may feel not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 cross-validation Classification Result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/>
              <a:t>shows ECG and audio data can be used to classify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find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Smooth has better results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while Eminent, Close and Equal have relatively poor classification results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2895600"/>
            <a:ext cx="12192000" cy="3048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1219200"/>
            <a:ext cx="11480800" cy="167640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51200" y="3352800"/>
            <a:ext cx="8534400" cy="2743200"/>
          </a:xfrm>
        </p:spPr>
        <p:txBody>
          <a:bodyPr tIns="226800"/>
          <a:lstStyle>
            <a:lvl1pPr marL="0" indent="0" algn="r">
              <a:lnSpc>
                <a:spcPct val="80000"/>
              </a:lnSpc>
              <a:buFontTx/>
              <a:buNone/>
              <a:defRPr kumimoji="0"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サブタイトルの書式設定</a:t>
            </a:r>
            <a:endParaRPr lang="en-US" altLang="ja-JP" noProof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D36B6290-14FB-4CBA-A6EB-FC75609667A5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2895600"/>
            <a:ext cx="406400" cy="304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pic>
        <p:nvPicPr>
          <p:cNvPr id="16" name="図 15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pic>
        <p:nvPicPr>
          <p:cNvPr id="17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Lab.,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598C8-8776-4AD3-85DB-22CCA2BFA0E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45600" y="0"/>
            <a:ext cx="2946400" cy="6096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06400" y="0"/>
            <a:ext cx="8636000" cy="6096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2CDC43-516E-4C6B-A937-644EF7D0050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6400" y="0"/>
            <a:ext cx="11785600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1D15F1-D7AB-483E-9500-6125E060517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80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484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3A29A8-5F48-4C33-8F7B-6A55227B218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18" y="365129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71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477491-BAFC-40BD-9F48-1A8EAABEC29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7A33F7-5F57-4219-B1BB-391F7C61D416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45043A-859D-4A27-A378-E5B7883DF42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E20210-1E57-4E5C-BD7B-835100030A94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 hasCustomPrompt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96B1FB-A16C-49EE-9F17-B84BB1518672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12192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 dirty="0">
              <a:latin typeface="Meiryo" panose="020B0604030504040204" pitchFamily="50" charset="-128"/>
              <a:ea typeface="Meiryo" panose="020B0604030504040204" pitchFamily="50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14400"/>
            <a:ext cx="11277600" cy="445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771" y="6543706"/>
            <a:ext cx="2540000" cy="3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6913" y="6543704"/>
            <a:ext cx="3860800" cy="31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pic>
        <p:nvPicPr>
          <p:cNvPr id="1032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304800" cy="7620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Meiryo" panose="020B0604030504040204" pitchFamily="5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8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03325" y="1548130"/>
            <a:ext cx="9522460" cy="1209040"/>
          </a:xfrm>
        </p:spPr>
        <p:txBody>
          <a:bodyPr/>
          <a:lstStyle/>
          <a:p>
            <a:pPr algn="ctr"/>
            <a:r>
              <a:rPr lang="en-US" altLang="ja-JP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Sensor Fusion-based Emotion Classification In Virtual Reality Using Machine Learning</a:t>
            </a:r>
            <a:endParaRPr lang="en-US" altLang="ja-JP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14800" y="4185210"/>
            <a:ext cx="6934200" cy="1676401"/>
          </a:xfrm>
        </p:spPr>
        <p:txBody>
          <a:bodyPr anchor="b"/>
          <a:lstStyle/>
          <a:p>
            <a:pPr lvl="0"/>
            <a:r>
              <a:rPr lang="en-US" altLang="ja-JP" sz="2400" dirty="0">
                <a:latin typeface="+mn-ea"/>
              </a:rPr>
              <a:t>@</a:t>
            </a:r>
            <a:r>
              <a:rPr lang="ja-JP" altLang="en-US" sz="2400" dirty="0">
                <a:latin typeface="+mn-ea"/>
              </a:rPr>
              <a:t>期末発表</a:t>
            </a:r>
            <a:endParaRPr lang="en-US" altLang="ja-JP" sz="2400" dirty="0">
              <a:latin typeface="+mn-ea"/>
            </a:endParaRPr>
          </a:p>
          <a:p>
            <a:r>
              <a:rPr lang="en-US" altLang="ja-JP" sz="2400" dirty="0">
                <a:latin typeface="+mn-ea"/>
              </a:rPr>
              <a:t>M1</a:t>
            </a:r>
            <a:r>
              <a:rPr lang="zh-CN" altLang="en-US" sz="2400" dirty="0">
                <a:latin typeface="+mn-ea"/>
              </a:rPr>
              <a:t> </a:t>
            </a:r>
            <a:r>
              <a:rPr lang="ja-JP" altLang="en-US" sz="2400">
                <a:latin typeface="+mn-ea"/>
              </a:rPr>
              <a:t>劉浥</a:t>
            </a:r>
            <a:r>
              <a:rPr lang="en-US" altLang="ja-JP" sz="2400" dirty="0">
                <a:latin typeface="+mn-ea"/>
              </a:rPr>
              <a:t>(21860638)</a:t>
            </a:r>
            <a:r>
              <a:rPr lang="ja-JP" altLang="en-US" sz="2400">
                <a:latin typeface="+mn-ea"/>
              </a:rPr>
              <a:t> </a:t>
            </a:r>
            <a:endParaRPr lang="en-US" altLang="ja-JP" sz="2400" dirty="0">
              <a:latin typeface="+mn-ea"/>
            </a:endParaRPr>
          </a:p>
          <a:p>
            <a:r>
              <a:rPr lang="ja-JP" altLang="en-US" sz="2400">
                <a:latin typeface="+mn-ea"/>
              </a:rPr>
              <a:t>情報科学域</a:t>
            </a:r>
            <a:endParaRPr lang="en-US" altLang="ja-JP" sz="2400" dirty="0">
              <a:latin typeface="+mn-ea"/>
            </a:endParaRPr>
          </a:p>
          <a:p>
            <a:r>
              <a:rPr lang="ja-JP" altLang="en-US" sz="2400"/>
              <a:t>指導教員　山口亨</a:t>
            </a:r>
            <a:endParaRPr lang="en-US" altLang="ja-JP" sz="240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40715" y="982980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Emotion Classification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After normalization, PCA, one-hot encoding,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11" name="Table -1"/>
          <p:cNvGraphicFramePr/>
          <p:nvPr/>
        </p:nvGraphicFramePr>
        <p:xfrm>
          <a:off x="640715" y="2181860"/>
          <a:ext cx="8676640" cy="303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9160"/>
                <a:gridCol w="2169160"/>
                <a:gridCol w="2169160"/>
                <a:gridCol w="2169160"/>
              </a:tblGrid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Relax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0.684±0.12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0.648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0.614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Sadness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0.675±0.18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0.576±0.26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Excited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0.667±0.09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0.632±0.18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0.532±0.09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Fear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0.739±0.25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0.634±0.18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Disgust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0.578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0.643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0.611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Joy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0.591±0.18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0.639±0.14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40715" y="5307330"/>
            <a:ext cx="114725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None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Due to insufficient samples, the classification results of Fear and Disgust have large fluctuations. 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 altLang="zh-CN" dirty="0"/>
              <a:t>Conclusions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159347" y="6506289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09295" y="762000"/>
            <a:ext cx="11680825" cy="7755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Our Work: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study uses machine learning algorithms like SVM,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KNN, and Naive Bayes to classify emotion and dialogue atmosphere in VR.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 of this study</a:t>
            </a:r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individual differences appear in biological information,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which may relate to the surrounding environment and individual physique.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Lack of diversity sample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Poor Contact problem of Muse2 while wearing VR headset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Futrue Work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zh-CN" alt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increase the amount of experimental data, and try Deep Learning</a:t>
            </a:r>
            <a:endParaRPr lang="zh-CN" alt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propose a well-generalizing model that can continuously optimize by extracting personal features(reinforcement learning)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473200" y="0"/>
            <a:ext cx="9575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830"/>
            <a:ext cx="11277600" cy="5326380"/>
          </a:xfrm>
        </p:spPr>
        <p:txBody>
          <a:bodyPr/>
          <a:p>
            <a:r>
              <a:rPr lang="en-US" sz="1600">
                <a:sym typeface="+mn-ea"/>
              </a:rPr>
              <a:t>[1] Yuhei Ikeda, Ryota Horie, and Midori Sugaya. Estimat_x0002_ing emotion with biological information for robot interac_x0002_tion. Procedia computer science, 112:1589–1600, 2017.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[2] Andrius Dzedzickis, Arturas Kaklauskas, and Vytautas Bucinskas. Human emotion recognition: Review of sen_x0002_sors and methods. Sensors, 20(3):592, 2020.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[3] Javier Mar´ın-Morales, Juan Luis Higuera-Trujillo,Alberto Greco, Jaime Guixeres, Carmen Llinares,Enzo Pasquale Scilingo, Mariano Alcaniz, and Gaetano Valenza. Affective computing in virtual reality: emo_x0002_tion recognition from brain and heartbeat dynamics using wearable sensors. Scientific reports, 8(1):1–15, 2018.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[4] NS Suhaimi, J Teo, and J Mountstephens. Emotional state classification in virtual reality using wearable elec_x0002_troencephalography. In IOP Conference Series: Materi_x0002_als Science and Engineering, volume 341, page 012016.IOP Publishing, 2018.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[5] Daisuke Katagami. Could we artificially create atmo_x0002_sphere? In The 27th Annual Conference of the Japanese Society for Artificial Intelligence(2013), page 2 pages. The Japanese Society for Artificial Intelligence, 2013.</a:t>
            </a:r>
            <a:endParaRPr lang="en-US" sz="160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780"/>
            <a:ext cx="11277600" cy="4458816"/>
          </a:xfrm>
        </p:spPr>
        <p:txBody>
          <a:bodyPr/>
          <a:p>
            <a:r>
              <a:rPr lang="en-US" sz="1600">
                <a:sym typeface="+mn-ea"/>
              </a:rPr>
              <a:t>[6] Kaoru Toyoda, Yoshihiro Miyakoshi, Ryosuke Yamanishi, and Shohei Kato. Dialogue mood estimation focus_x0002_ing on intervals of utterance state. Transactions of the Japanese Society for Artificial Intelligence, 27(2), 2012.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[7] Tatsuya Hasegawa and Shohei Kato. Dialogue mood estimation from speech sounds clusterized with speak_x0002_ers’ personality traits. In 2019 IEEE 8th Global Confer_x0002_ence on Consumer Electronics (GCCE), pages 399–401.IEEE, 2019.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[8] Margaret M Bradley and Peter J Lang. Measuring emo_x0002_tion: the self-assessment manikin and the semantic dif_x0002_ferential. Journal of behavior therapy and experimental psychiatry, 25(1):49–59, 1994.</a:t>
            </a:r>
            <a:endParaRPr lang="en-US" sz="1600">
              <a:sym typeface="+mn-ea"/>
            </a:endParaRPr>
          </a:p>
          <a:p>
            <a:pPr marL="0" indent="0">
              <a:buNone/>
            </a:pPr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[9] Theodoros Giannakopoulos. pyaudioanalysis: An open_x0002_source python library for audio signal analysis. PloS one,10(12):e0144610, 2015.</a:t>
            </a:r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 altLang="zh-CN" dirty="0"/>
              <a:t>Result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159347" y="6506289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0" y="989330"/>
            <a:ext cx="1118489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            Single Class Classification(Train:Test 7:3) GridSearch</a:t>
            </a:r>
            <a:endParaRPr lang="en-US" sz="2800">
              <a:solidFill>
                <a:schemeClr val="accent1">
                  <a:lumMod val="60000"/>
                  <a:lumOff val="40000"/>
                </a:schemeClr>
              </a:solidFill>
              <a:sym typeface="+mn-ea"/>
            </a:endParaRPr>
          </a:p>
          <a:p>
            <a:endParaRPr sz="22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ja-JP" altLang="en-US">
              <a:solidFill>
                <a:schemeClr val="accent1"/>
              </a:solidFill>
              <a:sym typeface="+mn-ea"/>
            </a:endParaRPr>
          </a:p>
          <a:p>
            <a:endParaRPr lang="ja-JP" altLang="en-US">
              <a:solidFill>
                <a:schemeClr val="accent1"/>
              </a:solidFill>
              <a:sym typeface="+mn-ea"/>
            </a:endParaRPr>
          </a:p>
          <a:p>
            <a:endParaRPr lang="ja-JP" altLang="en-US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473200" y="0"/>
            <a:ext cx="9575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9pPr>
          </a:lstStyle>
          <a:p>
            <a:endParaRPr lang="en-US" altLang="zh-CN" dirty="0"/>
          </a:p>
        </p:txBody>
      </p:sp>
      <p:graphicFrame>
        <p:nvGraphicFramePr>
          <p:cNvPr id="9" name="Table -1"/>
          <p:cNvGraphicFramePr/>
          <p:nvPr>
            <p:custDataLst>
              <p:tags r:id="rId1"/>
            </p:custDataLst>
          </p:nvPr>
        </p:nvGraphicFramePr>
        <p:xfrm>
          <a:off x="1329055" y="1624330"/>
          <a:ext cx="8674100" cy="3284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8525"/>
                <a:gridCol w="2168525"/>
                <a:gridCol w="2168525"/>
                <a:gridCol w="2168525"/>
              </a:tblGrid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Excite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0.868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0.762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0.746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Serious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0.842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0.819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0.732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Smooth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0.883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0.850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0.746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Bright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0.859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0.831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0.702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Eminet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0.782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0.743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0.692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Close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0.794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0.755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59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Equal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0.827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0.810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0.862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0" name="Text Box 99"/>
          <p:cNvSpPr txBox="1"/>
          <p:nvPr/>
        </p:nvSpPr>
        <p:spPr>
          <a:xfrm>
            <a:off x="742315" y="1325880"/>
            <a:ext cx="109816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The development of virtual reality technology has made virtual reality content available to the average household</a:t>
            </a:r>
            <a:endParaRPr kumimoji="1" lang="ja-JP" altLang="en-US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42315" y="2827020"/>
            <a:ext cx="11579225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—————————————————————————————————</a:t>
            </a:r>
            <a:endParaRPr kumimoji="1" lang="en-US" altLang="ja-JP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Emotions are sometimes not expressed</a:t>
            </a:r>
            <a:endParaRPr kumimoji="1" lang="ja-JP" altLang="en-US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And information expressed</a:t>
            </a: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, </a:t>
            </a:r>
            <a:endParaRPr kumimoji="1" lang="ja-JP" altLang="en-US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such as facial expressions and voices, </a:t>
            </a:r>
            <a:endParaRPr kumimoji="1" lang="ja-JP" altLang="en-US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can differ from the actual emotion</a:t>
            </a:r>
            <a:r>
              <a:rPr kumimoji="1" lang="en-US" altLang="ja-JP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[1]</a:t>
            </a:r>
            <a:endParaRPr lang="en-US" sz="28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800">
                <a:latin typeface="Arial Regular" panose="020B0604020202090204" charset="0"/>
                <a:cs typeface="Arial Regular" panose="020B0604020202090204" charset="0"/>
              </a:rPr>
              <a:t>————————————————————————————</a:t>
            </a:r>
            <a:endParaRPr lang="en-US" sz="2800">
              <a:latin typeface="Arial Regular" panose="020B0604020202090204" charset="0"/>
              <a:cs typeface="Arial Regular" panose="020B060402020209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To recognize true individual emotion・group </a:t>
            </a:r>
            <a:r>
              <a:rPr kumimoji="1" lang="en-US" altLang="ja-JP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dialogue</a:t>
            </a: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atmosphere </a:t>
            </a:r>
            <a:endParaRPr kumimoji="1" lang="ja-JP" altLang="en-US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en-US" altLang="ja-JP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using</a:t>
            </a: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biometric information </a:t>
            </a:r>
            <a:r>
              <a:rPr kumimoji="1" lang="en-US" altLang="ja-JP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in VR</a:t>
            </a:r>
            <a:endParaRPr lang="en-US" sz="28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6" name="Picture 5" descr="WeChat5ce263201eac11750cb38a816bd758b5"/>
          <p:cNvPicPr>
            <a:picLocks noChangeAspect="1"/>
          </p:cNvPicPr>
          <p:nvPr/>
        </p:nvPicPr>
        <p:blipFill>
          <a:blip r:embed="rId1"/>
          <a:srcRect t="17952" b="15708"/>
          <a:stretch>
            <a:fillRect/>
          </a:stretch>
        </p:blipFill>
        <p:spPr>
          <a:xfrm>
            <a:off x="2240280" y="2155825"/>
            <a:ext cx="2567940" cy="732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25" y="2231390"/>
            <a:ext cx="1860550" cy="78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3263900"/>
            <a:ext cx="1543050" cy="1543050"/>
          </a:xfrm>
          <a:prstGeom prst="rect">
            <a:avLst/>
          </a:prstGeom>
        </p:spPr>
      </p:pic>
      <p:pic>
        <p:nvPicPr>
          <p:cNvPr id="7" name="Picture 6" descr="WeChat4e19ccf5fa32c0c6bc5fcd5bcf4ecb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955" y="2124075"/>
            <a:ext cx="1542415" cy="877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Related Work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75260" y="820420"/>
            <a:ext cx="6362065" cy="8407400"/>
          </a:xfrm>
        </p:spPr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ja-JP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ja-JP" altLang="en-US" sz="1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</a:t>
            </a:r>
            <a:r>
              <a:rPr kumimoji="0"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biological information,</a:t>
            </a:r>
            <a:endParaRPr kumimoji="0"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</a:t>
            </a:r>
            <a:r>
              <a:rPr kumimoji="0"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External features</a:t>
            </a:r>
            <a:endParaRPr kumimoji="0"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→environement, etc.</a:t>
            </a:r>
            <a:endParaRPr kumimoji="0"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zh-CN" altLang="en-US" sz="18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</a:pPr>
            <a:r>
              <a:rPr lang="ja-JP" altLang="en-US" sz="1800" b="1">
                <a:latin typeface="Arial Bold" panose="020B0604020202090204" charset="0"/>
                <a:cs typeface="Arial Bold" panose="020B0604020202090204" charset="0"/>
                <a:sym typeface="+mn-ea"/>
              </a:rPr>
              <a:t>In Yuhei Ikeda's research</a:t>
            </a:r>
            <a:endParaRPr lang="ja-JP" altLang="en-US" sz="1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ja-JP" altLang="en-US" sz="1800" b="1">
                <a:latin typeface="Arial Bold" panose="020B0604020202090204" charset="0"/>
                <a:cs typeface="Arial Bold" panose="020B0604020202090204" charset="0"/>
                <a:sym typeface="+mn-ea"/>
              </a:rPr>
              <a:t>   </a:t>
            </a:r>
            <a:r>
              <a:rPr kumimoji="0"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 </a:t>
            </a: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</a:t>
            </a:r>
            <a:r>
              <a:rPr kumimoji="0"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Brain waves and heart rate were uesd for Estimating Emotion for Robot Interaction[1]</a:t>
            </a:r>
            <a:endParaRPr kumimoji="0"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 sz="1800"/>
          </a:p>
          <a:p>
            <a:pPr marL="685800" latinLnBrk="1">
              <a:spcBef>
                <a:spcPts val="0"/>
              </a:spcBef>
            </a:pPr>
            <a:r>
              <a:rPr lang="ja-JP" altLang="en-US" sz="1800" b="1">
                <a:latin typeface="Arial Bold" panose="020B0604020202090204" charset="0"/>
                <a:cs typeface="Arial Bold" panose="020B0604020202090204" charset="0"/>
                <a:sym typeface="+mn-ea"/>
              </a:rPr>
              <a:t>In Marín-Morales's research</a:t>
            </a:r>
            <a:endParaRPr lang="ja-JP" altLang="en-US" sz="1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ja-JP" altLang="en-US" sz="1800" b="1">
                <a:latin typeface="Arial Bold" panose="020B0604020202090204" charset="0"/>
                <a:cs typeface="Arial Bold" panose="020B0604020202090204" charset="0"/>
                <a:sym typeface="+mn-ea"/>
              </a:rPr>
              <a:t>   </a:t>
            </a:r>
            <a:r>
              <a:rPr kumimoji="0"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 </a:t>
            </a: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→T</a:t>
            </a:r>
            <a:r>
              <a:rPr kumimoji="0"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hey researched emotion recognition from brain and heartbeat dynamics using wearable sensors </a:t>
            </a:r>
            <a:endParaRPr kumimoji="0"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kumimoji="0"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in virtual reality[3].</a:t>
            </a:r>
            <a:endParaRPr kumimoji="0"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28650" indent="-285750" latinLnBrk="1">
              <a:spcBef>
                <a:spcPts val="0"/>
              </a:spcBef>
            </a:pPr>
            <a:r>
              <a:rPr lang="en-US" altLang="ja-JP" sz="1800" b="1">
                <a:latin typeface="Arial Bold" panose="020B0604020202090204" charset="0"/>
                <a:cs typeface="Arial Bold" panose="020B0604020202090204" charset="0"/>
                <a:sym typeface="+mn-ea"/>
              </a:rPr>
              <a:t>I</a:t>
            </a:r>
            <a:r>
              <a:rPr lang="ja-JP" altLang="en-US" sz="1800" b="1">
                <a:latin typeface="Arial Bold" panose="020B0604020202090204" charset="0"/>
                <a:cs typeface="Arial Bold" panose="020B0604020202090204" charset="0"/>
                <a:sym typeface="+mn-ea"/>
              </a:rPr>
              <a:t>n NS Suhaimi’s research</a:t>
            </a:r>
            <a:endParaRPr lang="ja-JP" altLang="en-US" sz="1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None/>
            </a:pPr>
            <a:r>
              <a:rPr kumimoji="0" lang="en-US" altLang="ja-JP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 </a:t>
            </a: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</a:t>
            </a:r>
            <a:r>
              <a:rPr kumimoji="0" lang="en-US" altLang="ja-JP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They did Emotion state classification of </a:t>
            </a:r>
            <a:endParaRPr kumimoji="0" lang="en-US" altLang="ja-JP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None/>
            </a:pPr>
            <a:r>
              <a:rPr kumimoji="0" lang="en-US" altLang="ja-JP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EEG brain signal using SVM and KNN[4]</a:t>
            </a:r>
            <a:endParaRPr kumimoji="0" lang="en-US" altLang="ja-JP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</a:pPr>
            <a:endParaRPr kumimoji="0" lang="en-US" altLang="ja-JP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411595" y="820420"/>
            <a:ext cx="5696585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Enginnering[5]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</a:t>
            </a:r>
            <a:r>
              <a:rPr lang="zh-CN" alt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”</a:t>
            </a:r>
            <a:r>
              <a:rPr lang="en-US" altLang="zh-CN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Atmosphere</a:t>
            </a:r>
            <a:r>
              <a:rPr lang="zh-CN" alt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”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→proposed by the Japanese Society for Artificial</a:t>
            </a:r>
            <a:endParaRPr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Intelligence(JSAI) in 2013.</a:t>
            </a:r>
            <a:endParaRPr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ja-JP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ja-JP" altLang="en-US" sz="1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DNP—</a:t>
            </a:r>
            <a:r>
              <a:rPr kumimoji="1" lang="ja-JP" altLang="en-US" sz="1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—"next-generation stealth space" </a:t>
            </a:r>
            <a:endParaRPr kumimoji="1" lang="ja-JP" altLang="en-US" sz="1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None/>
            </a:pPr>
            <a:r>
              <a:rPr lang="ja-JP" altLang="en-US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  </a:t>
            </a: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 →change the color of light and music in a room by using sensors to detect the status of people’s presence and conversations and the indoor environment.</a:t>
            </a:r>
            <a:endParaRPr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endParaRPr lang="en-US" altLang="ja-JP" sz="2000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 algn="l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1" lang="ja-JP" altLang="en-US" sz="1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r>
              <a:rPr lang="ja-JP" alt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　</a:t>
            </a: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→T</a:t>
            </a:r>
            <a:r>
              <a:rPr lang="en-US" altLang="ja-JP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hey researched </a:t>
            </a: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Dialogue Mood Estimation </a:t>
            </a:r>
            <a:endParaRPr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Focusing on Intervals of Utterance State[6] </a:t>
            </a:r>
            <a:endParaRPr kumimoji="0"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lang="en-US" altLang="ja-JP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</a:t>
            </a: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→Use Speech Sounds </a:t>
            </a:r>
            <a:r>
              <a:rPr lang="en-US" altLang="ja-JP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considering Personality </a:t>
            </a:r>
            <a:endParaRPr lang="en-US" altLang="ja-JP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r>
              <a:rPr lang="en-US" altLang="ja-JP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Trait of Speaker for </a:t>
            </a:r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Dialogue Mood Estimation[7]</a:t>
            </a:r>
            <a:endParaRPr lang="en-US" altLang="ja-JP" sz="2000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219190" y="883285"/>
            <a:ext cx="53340" cy="5622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10856" t="23966" r="13413" b="33448"/>
          <a:stretch>
            <a:fillRect/>
          </a:stretch>
        </p:blipFill>
        <p:spPr>
          <a:xfrm>
            <a:off x="6701155" y="4100195"/>
            <a:ext cx="3058160" cy="620395"/>
          </a:xfrm>
          <a:prstGeom prst="rect">
            <a:avLst/>
          </a:prstGeom>
        </p:spPr>
      </p:pic>
      <p:pic>
        <p:nvPicPr>
          <p:cNvPr id="8" name="Picture 7" descr="WeChatcee2bbb6306e286320576de2619bf9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10" y="1311910"/>
            <a:ext cx="1803400" cy="13506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94385" y="1016635"/>
            <a:ext cx="117201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2400" b="1"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APP：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VRChat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ja-JP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Participants: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10 participants aged between </a:t>
            </a: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20 through 28</a:t>
            </a:r>
            <a:endParaRPr lang="zh-CN" altLang="en-US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Used Features</a:t>
            </a:r>
            <a:r>
              <a:rPr lang="zh-CN" altLang="en-US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：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EEG(Muse2 headband), HRV&lt;-ECG(Polar H10)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Worlds: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Six worlds for arousing different emotions in VRchat with Reference to AVRS[7]. Each world for about 3 minutes. We used last minute's data.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Questionnaire: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SAM questionnaire[8], Six emotions questionnaire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2445" y="1016635"/>
            <a:ext cx="1205865" cy="512445"/>
          </a:xfrm>
          <a:prstGeom prst="rect">
            <a:avLst/>
          </a:prstGeom>
        </p:spPr>
      </p:pic>
      <p:pic>
        <p:nvPicPr>
          <p:cNvPr id="13" name="Picture 12" descr="515164300848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2914650"/>
            <a:ext cx="8602980" cy="1085215"/>
          </a:xfrm>
          <a:prstGeom prst="rect">
            <a:avLst/>
          </a:prstGeom>
        </p:spPr>
      </p:pic>
      <p:pic>
        <p:nvPicPr>
          <p:cNvPr id="14" name="Picture 13" descr="5161643008768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60" y="4431665"/>
            <a:ext cx="4586605" cy="20110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85" y="4372610"/>
            <a:ext cx="3879215" cy="22999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10" name="Picture 9" descr="5181643009219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30" y="3726815"/>
            <a:ext cx="8353425" cy="258699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21030" y="988695"/>
            <a:ext cx="11785600" cy="2738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Self-report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emotional arousal experiment in VRChat can effectively arouse collaborators’ emotions.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>
              <a:buNone/>
            </a:pP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There are situations where collaborators are happy&amp;relaxed(Fear&amp;Disgust, Excited&amp;Joy) simultaneously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kumimoji="1"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-&gt;those emotions are not discrete in some cases.</a:t>
            </a:r>
            <a:endParaRPr kumimoji="1" lang="en-US" sz="24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11" name="Picture 10" descr="5191643009245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495" y="2224405"/>
            <a:ext cx="8323580" cy="240855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531495" y="862965"/>
            <a:ext cx="9844405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Classification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After normalization, PCA, one-hot encoding,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31495" y="4599305"/>
            <a:ext cx="1144968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Limitation: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poor contact problem of Muse2 Headband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individual differences appear(not typical data)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Small amount of training data 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Second</a:t>
            </a:r>
            <a:r>
              <a:rPr lang="en-US"/>
              <a:t>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83590" y="875030"/>
            <a:ext cx="1172019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APP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Horizon Workrooms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Participants: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Six pairs of collaborators were recruited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Used Features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HRV&lt;-ECG(Polar H10), 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audio features[9]&lt;-noise-reduced WAV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&lt;-MP3(Sony Recorder)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Details: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two collaborators were sitting in separate quiet classrooms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(they can not hear each other if they do not wear VR headset)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each conversation lasted approximately three minutes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take a break betwenn each topic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Topic: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be chosen randomly, 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likely to cause emotional fluctuations or produce opposing positions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WeChat17aa5d34b7db73bcb21d370fb93d4c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755" y="1359535"/>
            <a:ext cx="3908425" cy="1923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664845" y="1060450"/>
            <a:ext cx="104324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Questionnaire: </a:t>
            </a: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Dialogue Moods Questionnaire, Six emotions questionnaire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5" name="Picture 14" descr="Fig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45" y="1520825"/>
            <a:ext cx="6388100" cy="325247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664845" y="4773295"/>
            <a:ext cx="115271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</a:rPr>
              <a:t>Despite two people being in the same conversational setting, 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</a:rPr>
              <a:t>there may be opposite results in evaluating the dialogue atmosphere by both parties.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-&gt;</a:t>
            </a:r>
            <a:r>
              <a:rPr kumimoji="1"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</a:rPr>
              <a:t>For example:</a:t>
            </a:r>
            <a:endParaRPr kumimoji="1" lang="en-US" sz="24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r>
              <a:rPr kumimoji="1"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</a:rPr>
              <a:t>one person may feel that the atmosphere is very Excite, while another person may feel not</a:t>
            </a:r>
            <a:endParaRPr kumimoji="1" lang="en-US" sz="24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12470" y="1000760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 Classification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After normalization, PCA, one-hot encoding,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trained SVM, Naive Bayes and KNN for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dialogue mood.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9" name="Table -1"/>
          <p:cNvGraphicFramePr/>
          <p:nvPr>
            <p:custDataLst>
              <p:tags r:id="rId1"/>
            </p:custDataLst>
          </p:nvPr>
        </p:nvGraphicFramePr>
        <p:xfrm>
          <a:off x="712470" y="2199640"/>
          <a:ext cx="8674100" cy="3265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8525"/>
                <a:gridCol w="2168525"/>
                <a:gridCol w="2168525"/>
                <a:gridCol w="2168525"/>
              </a:tblGrid>
              <a:tr h="393065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Excite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0.730±0.12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0.672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0.656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Serious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0.708±0.12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0.762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0.729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Smooth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0.796±0.15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0.775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0.789±0.18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Bright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0.712±0.15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0.726±0.18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0.683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Eminent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0.677±0.18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0.622±0.16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Close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0.689±0.16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0.638±0.22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59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Equal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0.667±0.12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0.687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0.621±0.22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712470" y="5465445"/>
            <a:ext cx="114795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Smooth has better results,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while Eminent, Close and Equal have relatively poor classification results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3b6cdcd-5ec8-47fb-b278-65e2ab1206a5}"/>
  <p:tag name="TABLE_ENDDRAG_ORIGIN_RECT" val="682*258"/>
  <p:tag name="TABLE_ENDDRAG_RECT" val="104*127*683*258"/>
</p:tagLst>
</file>

<file path=ppt/tags/tag2.xml><?xml version="1.0" encoding="utf-8"?>
<p:tagLst xmlns:p="http://schemas.openxmlformats.org/presentationml/2006/main">
  <p:tag name="KSO_WM_UNIT_TABLE_BEAUTIFY" val="smartTable{03b6cdcd-5ec8-47fb-b278-65e2ab1206a5}"/>
  <p:tag name="TABLE_ENDDRAG_ORIGIN_RECT" val="682*258"/>
  <p:tag name="TABLE_ENDDRAG_RECT" val="104*127*683*258"/>
</p:tagLst>
</file>

<file path=ppt/theme/theme1.xml><?xml version="1.0" encoding="utf-8"?>
<a:theme xmlns:a="http://schemas.openxmlformats.org/drawingml/2006/main" name="NewTMU">
  <a:themeElements>
    <a:clrScheme name="おすすめ３">
      <a:dk1>
        <a:srgbClr val="2C2C2C"/>
      </a:dk1>
      <a:lt1>
        <a:srgbClr val="FFFFFF"/>
      </a:lt1>
      <a:dk2>
        <a:srgbClr val="515151"/>
      </a:dk2>
      <a:lt2>
        <a:srgbClr val="F8F8F8"/>
      </a:lt2>
      <a:accent1>
        <a:srgbClr val="497DDD"/>
      </a:accent1>
      <a:accent2>
        <a:srgbClr val="E0127B"/>
      </a:accent2>
      <a:accent3>
        <a:srgbClr val="FFBF00"/>
      </a:accent3>
      <a:accent4>
        <a:srgbClr val="30E3E7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標準デザイン">
      <a:majorFont>
        <a:latin typeface="Arial Narrow"/>
        <a:ea typeface="ＭＳ Ｐゴシック"/>
        <a:cs typeface=""/>
      </a:majorFont>
      <a:minorFont>
        <a:latin typeface="Arial Narrow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7171</Words>
  <Application>WPS 演示</Application>
  <PresentationFormat>Widescreen</PresentationFormat>
  <Paragraphs>391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Meiryo</vt:lpstr>
      <vt:lpstr>黑体</vt:lpstr>
      <vt:lpstr>Arial Narrow</vt:lpstr>
      <vt:lpstr>MS PGothic</vt:lpstr>
      <vt:lpstr>Arial</vt:lpstr>
      <vt:lpstr>Arial Bold</vt:lpstr>
      <vt:lpstr>Arial Regular</vt:lpstr>
      <vt:lpstr>微软雅黑</vt:lpstr>
      <vt:lpstr>MS明朝</vt:lpstr>
      <vt:lpstr>Arial Unicode MS</vt:lpstr>
      <vt:lpstr>Calibri</vt:lpstr>
      <vt:lpstr>Segoe Print</vt:lpstr>
      <vt:lpstr>NewTMU</vt:lpstr>
      <vt:lpstr> Sensor Fusion-based Emotion Classifcation In Virtual Reality Using Machine Learning</vt:lpstr>
      <vt:lpstr>Intorduction</vt:lpstr>
      <vt:lpstr>Related Work</vt:lpstr>
      <vt:lpstr>Preliminary Experiment</vt:lpstr>
      <vt:lpstr>Preliminary Experiment</vt:lpstr>
      <vt:lpstr>Preliminary Experiment</vt:lpstr>
      <vt:lpstr>Second Experiment</vt:lpstr>
      <vt:lpstr>Second Experiment</vt:lpstr>
      <vt:lpstr>Second Experiment</vt:lpstr>
      <vt:lpstr>Second Experiment</vt:lpstr>
      <vt:lpstr>Conclusions</vt:lpstr>
      <vt:lpstr>Reference</vt:lpstr>
      <vt:lpstr>Reference</vt:lpstr>
      <vt:lpstr>Result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liuyi</dc:creator>
  <cp:lastModifiedBy>水樹悠太（MIZUKI YUTA）</cp:lastModifiedBy>
  <cp:revision>502</cp:revision>
  <dcterms:created xsi:type="dcterms:W3CDTF">2022-01-24T09:22:00Z</dcterms:created>
  <dcterms:modified xsi:type="dcterms:W3CDTF">2022-01-26T15:35:16Z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DBAC3925B2A247AE9716FA386AFBB86E</vt:lpwstr>
  </property>
</Properties>
</file>